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90" r:id="rId26"/>
    <p:sldId id="289" r:id="rId27"/>
    <p:sldId id="294" r:id="rId28"/>
    <p:sldId id="291" r:id="rId29"/>
    <p:sldId id="293" r:id="rId30"/>
    <p:sldId id="292" r:id="rId31"/>
    <p:sldId id="26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2A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1242" autoAdjust="0"/>
  </p:normalViewPr>
  <p:slideViewPr>
    <p:cSldViewPr snapToGrid="0">
      <p:cViewPr varScale="1">
        <p:scale>
          <a:sx n="53" d="100"/>
          <a:sy n="53" d="100"/>
        </p:scale>
        <p:origin x="1185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BB7913CA-113F-4E6C-9925-AC7E453ADA20}"/>
    <pc:docChg chg="addSld delSld modSld">
      <pc:chgData name="Guest User" userId="" providerId="Windows Live" clId="Web-{BB7913CA-113F-4E6C-9925-AC7E453ADA20}" dt="2018-03-23T08:10:58.110" v="12"/>
      <pc:docMkLst>
        <pc:docMk/>
      </pc:docMkLst>
      <pc:sldChg chg="addSp delSp modSp new">
        <pc:chgData name="Guest User" userId="" providerId="Windows Live" clId="Web-{BB7913CA-113F-4E6C-9925-AC7E453ADA20}" dt="2018-03-23T08:10:58.110" v="12"/>
        <pc:sldMkLst>
          <pc:docMk/>
          <pc:sldMk cId="305206714" sldId="288"/>
        </pc:sldMkLst>
        <pc:spChg chg="del">
          <ac:chgData name="Guest User" userId="" providerId="Windows Live" clId="Web-{BB7913CA-113F-4E6C-9925-AC7E453ADA20}" dt="2018-03-23T08:10:20.718" v="6"/>
          <ac:spMkLst>
            <pc:docMk/>
            <pc:sldMk cId="305206714" sldId="288"/>
            <ac:spMk id="2" creationId="{FD9B5D8F-15F1-421E-B19D-45A32ED7FDB2}"/>
          </ac:spMkLst>
        </pc:spChg>
        <pc:spChg chg="del">
          <ac:chgData name="Guest User" userId="" providerId="Windows Live" clId="Web-{BB7913CA-113F-4E6C-9925-AC7E453ADA20}" dt="2018-03-23T08:10:17.046" v="5"/>
          <ac:spMkLst>
            <pc:docMk/>
            <pc:sldMk cId="305206714" sldId="288"/>
            <ac:spMk id="3" creationId="{F6DE4359-70CE-457D-9765-443A07C592B0}"/>
          </ac:spMkLst>
        </pc:spChg>
        <pc:picChg chg="add del mod">
          <ac:chgData name="Guest User" userId="" providerId="Windows Live" clId="Web-{BB7913CA-113F-4E6C-9925-AC7E453ADA20}" dt="2018-03-23T08:10:29.734" v="8"/>
          <ac:picMkLst>
            <pc:docMk/>
            <pc:sldMk cId="305206714" sldId="288"/>
            <ac:picMk id="4" creationId="{68F9C3C9-E853-4165-B800-E127136286A3}"/>
          </ac:picMkLst>
        </pc:picChg>
        <pc:picChg chg="add del mod">
          <ac:chgData name="Guest User" userId="" providerId="Windows Live" clId="Web-{BB7913CA-113F-4E6C-9925-AC7E453ADA20}" dt="2018-03-23T08:10:58.110" v="12"/>
          <ac:picMkLst>
            <pc:docMk/>
            <pc:sldMk cId="305206714" sldId="288"/>
            <ac:picMk id="6" creationId="{4A17204E-914E-4DBD-AFB8-D2025E326149}"/>
          </ac:picMkLst>
        </pc:picChg>
      </pc:sldChg>
      <pc:sldChg chg="add del replId">
        <pc:chgData name="Guest User" userId="" providerId="Windows Live" clId="Web-{BB7913CA-113F-4E6C-9925-AC7E453ADA20}" dt="2018-03-23T08:07:08.536" v="1"/>
        <pc:sldMkLst>
          <pc:docMk/>
          <pc:sldMk cId="716259402" sldId="288"/>
        </pc:sldMkLst>
      </pc:sldChg>
      <pc:sldChg chg="new">
        <pc:chgData name="Guest User" userId="" providerId="Windows Live" clId="Web-{BB7913CA-113F-4E6C-9925-AC7E453ADA20}" dt="2018-03-23T08:07:21.974" v="3"/>
        <pc:sldMkLst>
          <pc:docMk/>
          <pc:sldMk cId="3774168377" sldId="289"/>
        </pc:sldMkLst>
      </pc:sldChg>
      <pc:sldChg chg="new">
        <pc:chgData name="Guest User" userId="" providerId="Windows Live" clId="Web-{BB7913CA-113F-4E6C-9925-AC7E453ADA20}" dt="2018-03-23T08:07:25.131" v="4"/>
        <pc:sldMkLst>
          <pc:docMk/>
          <pc:sldMk cId="2206196333" sldId="29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9C529F-30A6-4823-BA1B-394E9DAF1653}" type="datetimeFigureOut">
              <a:rPr lang="en-NZ" smtClean="0"/>
              <a:t>26/03/2018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F1EA8-BC2E-4841-82F6-EBCDEF42375E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68388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3 classifications</a:t>
            </a:r>
          </a:p>
          <a:p>
            <a:r>
              <a:rPr lang="en-NZ" dirty="0"/>
              <a:t>PAN – Personal area network (Blue Tooth, USB)</a:t>
            </a:r>
          </a:p>
          <a:p>
            <a:r>
              <a:rPr lang="en-NZ" dirty="0"/>
              <a:t>RS323, 4-20ma</a:t>
            </a:r>
            <a:r>
              <a:rPr lang="en-NZ" baseline="0" dirty="0"/>
              <a:t> Loop</a:t>
            </a:r>
            <a:endParaRPr lang="en-NZ" dirty="0"/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F1EA8-BC2E-4841-82F6-EBCDEF42375E}" type="slidenum">
              <a:rPr lang="en-NZ" smtClean="0"/>
              <a:t>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144363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b="1" dirty="0"/>
              <a:t>Advanced Messaging Queuing Protocol</a:t>
            </a:r>
          </a:p>
          <a:p>
            <a:r>
              <a:rPr lang="en-NZ" dirty="0"/>
              <a:t>Enterprise application oriented (Banking)</a:t>
            </a:r>
          </a:p>
          <a:p>
            <a:r>
              <a:rPr lang="en-NZ" dirty="0"/>
              <a:t>Peer-to-peer</a:t>
            </a:r>
          </a:p>
          <a:p>
            <a:r>
              <a:rPr lang="en-NZ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 support for security</a:t>
            </a:r>
            <a:endParaRPr lang="en-NZ" dirty="0"/>
          </a:p>
          <a:p>
            <a:r>
              <a:rPr lang="en-NZ" dirty="0"/>
              <a:t>Fully symmetric – both server and client initiate communication link. </a:t>
            </a:r>
            <a:r>
              <a:rPr lang="en-NZ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bi-directional</a:t>
            </a:r>
          </a:p>
          <a:p>
            <a:r>
              <a:rPr lang="en-NZ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Verbose protocol</a:t>
            </a:r>
            <a:r>
              <a:rPr lang="en-NZ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but greater flexibility</a:t>
            </a:r>
          </a:p>
          <a:p>
            <a:r>
              <a:rPr lang="en-NZ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 lived connections</a:t>
            </a:r>
          </a:p>
          <a:p>
            <a:r>
              <a:rPr lang="en-NZ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Binary communication</a:t>
            </a:r>
          </a:p>
          <a:p>
            <a:r>
              <a:rPr lang="en-NZ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messaging patterns (pub/sub, routing filters)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F1EA8-BC2E-4841-82F6-EBCDEF42375E}" type="slidenum">
              <a:rPr lang="en-NZ" smtClean="0"/>
              <a:t>13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61663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dirty="0"/>
              <a:t>Http – device to cloud</a:t>
            </a:r>
            <a:r>
              <a:rPr lang="en-NZ" baseline="0" dirty="0"/>
              <a:t> poll 25 minutes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baseline="0" dirty="0"/>
              <a:t>Low Resource – MQTT </a:t>
            </a:r>
            <a:r>
              <a:rPr lang="en-NZ" baseline="0"/>
              <a:t>is binary</a:t>
            </a:r>
            <a:endParaRPr lang="en-NZ" dirty="0"/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F1EA8-BC2E-4841-82F6-EBCDEF42375E}" type="slidenum">
              <a:rPr lang="en-NZ" smtClean="0"/>
              <a:t>14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87820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Event hub - </a:t>
            </a:r>
            <a:r>
              <a:rPr lang="en-NZ" baseline="0" dirty="0"/>
              <a:t> 5k concurrent connections</a:t>
            </a:r>
            <a:endParaRPr lang="en-NZ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dirty="0"/>
              <a:t>Event hub partitions – scalability</a:t>
            </a:r>
          </a:p>
          <a:p>
            <a:endParaRPr lang="en-NZ" dirty="0"/>
          </a:p>
          <a:p>
            <a:r>
              <a:rPr lang="en-NZ" dirty="0" err="1"/>
              <a:t>Iot</a:t>
            </a:r>
            <a:r>
              <a:rPr lang="en-NZ" dirty="0"/>
              <a:t> Hub  - 1 million concurrent connections</a:t>
            </a:r>
          </a:p>
          <a:p>
            <a:endParaRPr lang="en-NZ" dirty="0"/>
          </a:p>
          <a:p>
            <a:r>
              <a:rPr lang="en-NZ" dirty="0"/>
              <a:t>Pricing Event Hub cheaper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F1EA8-BC2E-4841-82F6-EBCDEF42375E}" type="slidenum">
              <a:rPr lang="en-NZ" smtClean="0"/>
              <a:t>15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459541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dirty="0"/>
              <a:t>Partitioning 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F1EA8-BC2E-4841-82F6-EBCDEF42375E}" type="slidenum">
              <a:rPr lang="en-NZ" smtClean="0"/>
              <a:t>16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13400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Unique</a:t>
            </a:r>
            <a:r>
              <a:rPr lang="en-NZ" baseline="0" dirty="0"/>
              <a:t> key per device</a:t>
            </a:r>
            <a:endParaRPr lang="en-NZ" dirty="0"/>
          </a:p>
          <a:p>
            <a:endParaRPr lang="en-NZ" dirty="0"/>
          </a:p>
          <a:p>
            <a:r>
              <a:rPr lang="en-NZ" dirty="0"/>
              <a:t>Device</a:t>
            </a:r>
            <a:r>
              <a:rPr lang="en-NZ" baseline="0" dirty="0"/>
              <a:t> self registration – manufactures,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F1EA8-BC2E-4841-82F6-EBCDEF42375E}" type="slidenum">
              <a:rPr lang="en-NZ" smtClean="0"/>
              <a:t>17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563373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dirty="0"/>
              <a:t>Virtual representation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dirty="0"/>
              <a:t>Query using T-SQL like syntax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F1EA8-BC2E-4841-82F6-EBCDEF42375E}" type="slidenum">
              <a:rPr lang="en-NZ" smtClean="0"/>
              <a:t>19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30552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SQL like query</a:t>
            </a:r>
          </a:p>
          <a:p>
            <a:r>
              <a:rPr lang="en-NZ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GB of incoming data per second.</a:t>
            </a:r>
          </a:p>
          <a:p>
            <a:r>
              <a:rPr lang="en-NZ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Tumbling</a:t>
            </a:r>
            <a:r>
              <a:rPr lang="en-NZ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window, Hopping window (**Who knows difference)</a:t>
            </a:r>
            <a:endParaRPr lang="en-NZ" dirty="0"/>
          </a:p>
          <a:p>
            <a:r>
              <a:rPr lang="en-NZ" dirty="0"/>
              <a:t>Can Web App instead of Strea</a:t>
            </a:r>
            <a:r>
              <a:rPr lang="en-NZ" baseline="0" dirty="0"/>
              <a:t>m Analytics</a:t>
            </a:r>
          </a:p>
          <a:p>
            <a:r>
              <a:rPr lang="en-NZ" baseline="0" dirty="0"/>
              <a:t>Power BI setup alerts</a:t>
            </a:r>
            <a:endParaRPr lang="en-NZ" dirty="0"/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F1EA8-BC2E-4841-82F6-EBCDEF42375E}" type="slidenum">
              <a:rPr lang="en-NZ" smtClean="0"/>
              <a:t>21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88450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dirty="0"/>
              <a:t>Average temperature</a:t>
            </a:r>
            <a:r>
              <a:rPr lang="en-NZ" baseline="0" dirty="0"/>
              <a:t> &gt; 100 </a:t>
            </a:r>
            <a:r>
              <a:rPr lang="en-NZ" baseline="0" dirty="0" err="1"/>
              <a:t>deg</a:t>
            </a:r>
            <a:r>
              <a:rPr lang="en-NZ" baseline="0" dirty="0"/>
              <a:t> last 30 sec</a:t>
            </a:r>
            <a:endParaRPr lang="en-NZ" dirty="0"/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F1EA8-BC2E-4841-82F6-EBCDEF42375E}" type="slidenum">
              <a:rPr lang="en-NZ" smtClean="0"/>
              <a:t>22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40897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dirty="0"/>
              <a:t>Templated resources</a:t>
            </a:r>
          </a:p>
          <a:p>
            <a:r>
              <a:rPr lang="en-NZ" dirty="0"/>
              <a:t>Only need to connect and provision your devices</a:t>
            </a:r>
          </a:p>
          <a:p>
            <a:r>
              <a:rPr lang="en-NZ" dirty="0"/>
              <a:t>Can use simulated devices first before connecting physical devices</a:t>
            </a:r>
          </a:p>
          <a:p>
            <a:r>
              <a:rPr lang="en-NZ" dirty="0"/>
              <a:t>Can set thresholds e.g. for temperature such that when it reaches that threshold you get an alert e.g. via email.</a:t>
            </a:r>
          </a:p>
          <a:p>
            <a:r>
              <a:rPr lang="en-NZ" dirty="0"/>
              <a:t>Also gives suggestions for possible solutions.</a:t>
            </a:r>
          </a:p>
          <a:p>
            <a:r>
              <a:rPr lang="en-NZ" dirty="0"/>
              <a:t>Can see both real-time and historical data. 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F1EA8-BC2E-4841-82F6-EBCDEF42375E}" type="slidenum">
              <a:rPr lang="en-NZ" smtClean="0"/>
              <a:t>23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751837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Sensor Tube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/>
              <a:t>Battery powered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/>
              <a:t>2 sensors connected to an Arduino feather that acts as a radio transceiver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/>
              <a:t>Transceiver connected to </a:t>
            </a:r>
            <a:r>
              <a:rPr lang="en-NZ" dirty="0" err="1"/>
              <a:t>RPi</a:t>
            </a:r>
            <a:r>
              <a:rPr lang="en-NZ" dirty="0"/>
              <a:t> receives telemetry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 err="1"/>
              <a:t>Rpi</a:t>
            </a:r>
            <a:r>
              <a:rPr lang="en-NZ" dirty="0"/>
              <a:t> runs a UWP app and sends data to IoT Hub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Z" dirty="0"/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F1EA8-BC2E-4841-82F6-EBCDEF42375E}" type="slidenum">
              <a:rPr lang="en-NZ" smtClean="0"/>
              <a:t>24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26593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3</a:t>
            </a:r>
            <a:r>
              <a:rPr lang="en-NZ" baseline="0" dirty="0"/>
              <a:t> types </a:t>
            </a:r>
            <a:r>
              <a:rPr lang="en-NZ" baseline="0"/>
              <a:t>of security</a:t>
            </a:r>
            <a:endParaRPr lang="en-NZ"/>
          </a:p>
          <a:p>
            <a:r>
              <a:rPr lang="en-NZ" dirty="0"/>
              <a:t>Compromised</a:t>
            </a:r>
            <a:r>
              <a:rPr lang="en-NZ" baseline="0" dirty="0"/>
              <a:t> devices</a:t>
            </a:r>
          </a:p>
          <a:p>
            <a:r>
              <a:rPr lang="en-NZ" baseline="0" dirty="0"/>
              <a:t>Inbuilt encryption libraries on chip</a:t>
            </a:r>
          </a:p>
          <a:p>
            <a:r>
              <a:rPr lang="en-NZ" baseline="0" dirty="0" err="1"/>
              <a:t>DoS</a:t>
            </a:r>
            <a:r>
              <a:rPr lang="en-NZ" baseline="0" dirty="0"/>
              <a:t> attacks </a:t>
            </a:r>
          </a:p>
          <a:p>
            <a:r>
              <a:rPr lang="en-NZ" baseline="0" dirty="0"/>
              <a:t>Shared Access Policies in Portal</a:t>
            </a:r>
            <a:endParaRPr lang="en-NZ" dirty="0"/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F1EA8-BC2E-4841-82F6-EBCDEF42375E}" type="slidenum">
              <a:rPr lang="en-NZ" smtClean="0"/>
              <a:t>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378784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RP</a:t>
            </a:r>
            <a:r>
              <a:rPr lang="en-NZ" baseline="0" dirty="0"/>
              <a:t> acting as </a:t>
            </a:r>
            <a:r>
              <a:rPr lang="en-NZ" baseline="0"/>
              <a:t>Field Gateway</a:t>
            </a:r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F1EA8-BC2E-4841-82F6-EBCDEF42375E}" type="slidenum">
              <a:rPr lang="en-NZ" smtClean="0"/>
              <a:t>27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935847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Raspberry Pi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/>
              <a:t>Microcontroller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/>
              <a:t>Acts as a mini computer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/>
              <a:t>CPU: ARM Cortex A53 1.2 GHz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/>
              <a:t>RAM: 1GB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Z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NZ" dirty="0"/>
              <a:t>Adafruit RFM69HCQ Radio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/>
              <a:t>Radio transceiver for transmitting and receiving messages (i.e. bi-directional)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/>
              <a:t>Compared to </a:t>
            </a:r>
            <a:r>
              <a:rPr lang="en-NZ" dirty="0" err="1"/>
              <a:t>WiFi</a:t>
            </a:r>
            <a:r>
              <a:rPr lang="en-NZ" dirty="0"/>
              <a:t>, Bluetooth, Zigbee and other wireless chipsets that use 2.4GHz, RFM69HCW is ideal for long distances that do not require fast transmission of data e.g. at 433MHz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/>
              <a:t>Just needs same frequency and encryption key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/>
              <a:t>Modules automatically does packetization, error correction and auto-retransmit 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F1EA8-BC2E-4841-82F6-EBCDEF42375E}" type="slidenum">
              <a:rPr lang="en-NZ" smtClean="0"/>
              <a:t>28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788025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Sensor data sent to IoT Hub </a:t>
            </a:r>
          </a:p>
          <a:p>
            <a:r>
              <a:rPr lang="en-NZ" dirty="0"/>
              <a:t>IoT Hub to Stream Analytics</a:t>
            </a:r>
          </a:p>
          <a:p>
            <a:r>
              <a:rPr lang="en-NZ" dirty="0"/>
              <a:t>Stream Analytics to Power BI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F1EA8-BC2E-4841-82F6-EBCDEF42375E}" type="slidenum">
              <a:rPr lang="en-NZ" smtClean="0"/>
              <a:t>29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98913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Devices</a:t>
            </a:r>
            <a:r>
              <a:rPr lang="en-NZ" baseline="0" dirty="0"/>
              <a:t> not IP capable</a:t>
            </a:r>
          </a:p>
          <a:p>
            <a:r>
              <a:rPr lang="en-NZ" baseline="0" dirty="0"/>
              <a:t>No security</a:t>
            </a:r>
          </a:p>
          <a:p>
            <a:r>
              <a:rPr lang="en-NZ" baseline="0" dirty="0"/>
              <a:t>Message composition</a:t>
            </a:r>
          </a:p>
          <a:p>
            <a:r>
              <a:rPr lang="en-NZ" dirty="0"/>
              <a:t>Aggregate/Store</a:t>
            </a:r>
            <a:r>
              <a:rPr lang="en-NZ" baseline="0" dirty="0"/>
              <a:t> then forward.</a:t>
            </a:r>
            <a:endParaRPr lang="en-NZ" dirty="0"/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F1EA8-BC2E-4841-82F6-EBCDEF42375E}" type="slidenum">
              <a:rPr lang="en-NZ" smtClean="0"/>
              <a:t>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79436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Write</a:t>
            </a:r>
            <a:r>
              <a:rPr lang="en-NZ" baseline="0" dirty="0"/>
              <a:t> </a:t>
            </a:r>
            <a:r>
              <a:rPr lang="en-NZ" dirty="0"/>
              <a:t>Modules  - </a:t>
            </a:r>
            <a:r>
              <a:rPr lang="en-NZ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Node.js, Java, C#, or C</a:t>
            </a:r>
            <a:endParaRPr lang="en-NZ" dirty="0"/>
          </a:p>
          <a:p>
            <a:r>
              <a:rPr lang="en-NZ" dirty="0"/>
              <a:t>Linux &amp; Windows</a:t>
            </a:r>
          </a:p>
          <a:p>
            <a:r>
              <a:rPr lang="en-NZ" dirty="0"/>
              <a:t>3 prewritten modules</a:t>
            </a:r>
          </a:p>
          <a:p>
            <a:r>
              <a:rPr lang="en-NZ" dirty="0"/>
              <a:t>Call Azure Functions</a:t>
            </a:r>
          </a:p>
          <a:p>
            <a:r>
              <a:rPr lang="en-NZ" dirty="0"/>
              <a:t>Modules exchange data pub/sub 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F1EA8-BC2E-4841-82F6-EBCDEF42375E}" type="slidenum">
              <a:rPr lang="en-NZ" smtClean="0"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38273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Telemetry</a:t>
            </a:r>
            <a:r>
              <a:rPr lang="en-NZ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Data flows in one direction </a:t>
            </a:r>
          </a:p>
          <a:p>
            <a:r>
              <a:rPr lang="en-NZ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Inquiries</a:t>
            </a:r>
            <a:r>
              <a:rPr lang="en-NZ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Requests from the device looking to gather required information or asking to initiate activities</a:t>
            </a:r>
          </a:p>
          <a:p>
            <a:r>
              <a:rPr lang="en-NZ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Commands</a:t>
            </a:r>
            <a:r>
              <a:rPr lang="en-NZ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Commands from other systems sent to a device (or a group of devices) to perform specific activities expecting a result from the command execution, or at least a status for that</a:t>
            </a:r>
          </a:p>
          <a:p>
            <a:r>
              <a:rPr lang="en-NZ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Notifications</a:t>
            </a:r>
            <a:r>
              <a:rPr lang="en-NZ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Information flows in one direction from other systems to a device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F1EA8-BC2E-4841-82F6-EBCDEF42375E}" type="slidenum">
              <a:rPr lang="en-NZ" smtClean="0"/>
              <a:t>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78277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 </a:t>
            </a:r>
            <a:r>
              <a:rPr lang="en-NZ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en-NZ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protocols such as:-</a:t>
            </a:r>
          </a:p>
          <a:p>
            <a:r>
              <a:rPr lang="en-NZ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CoAP</a:t>
            </a:r>
            <a:r>
              <a:rPr lang="en-NZ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NZ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(Constrained Application Protocol)</a:t>
            </a:r>
            <a:endParaRPr lang="en-NZ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NZ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Websockets</a:t>
            </a:r>
            <a:r>
              <a:rPr lang="en-NZ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r>
              <a:rPr lang="en-NZ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Rest/HTTP</a:t>
            </a:r>
          </a:p>
          <a:p>
            <a:endParaRPr lang="en-NZ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NZ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Azure Supports</a:t>
            </a:r>
            <a:r>
              <a:rPr lang="en-NZ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NZ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MQTT</a:t>
            </a:r>
            <a:r>
              <a:rPr lang="en-NZ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</a:t>
            </a:r>
            <a:r>
              <a:rPr lang="en-NZ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AMQP, HTTPS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F1EA8-BC2E-4841-82F6-EBCDEF42375E}" type="slidenum">
              <a:rPr lang="en-NZ" smtClean="0"/>
              <a:t>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24867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b="1" dirty="0"/>
              <a:t>Messaging Queue Telemetry Transport</a:t>
            </a:r>
          </a:p>
          <a:p>
            <a:r>
              <a:rPr lang="en-NZ" dirty="0"/>
              <a:t>Developed by IBM</a:t>
            </a:r>
            <a:r>
              <a:rPr lang="en-NZ" baseline="0" dirty="0"/>
              <a:t> for industrial sector. Designed for telemetry</a:t>
            </a:r>
            <a:endParaRPr lang="en-NZ" dirty="0"/>
          </a:p>
          <a:p>
            <a:pPr fontAlgn="base"/>
            <a:r>
              <a:rPr lang="en-NZ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Publish/Subscribe/Topic mechanism</a:t>
            </a:r>
          </a:p>
          <a:p>
            <a:pPr fontAlgn="base"/>
            <a:r>
              <a:rPr lang="en-NZ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Lightweight protocol</a:t>
            </a:r>
          </a:p>
          <a:p>
            <a:pPr fontAlgn="base"/>
            <a:r>
              <a:rPr lang="en-NZ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 code footprint</a:t>
            </a:r>
          </a:p>
          <a:p>
            <a:pPr fontAlgn="base"/>
            <a:r>
              <a:rPr lang="en-NZ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 on top of the TCP/IP protocol</a:t>
            </a:r>
          </a:p>
          <a:p>
            <a:pPr fontAlgn="base"/>
            <a:r>
              <a:rPr lang="en-NZ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 network bandwidth</a:t>
            </a:r>
          </a:p>
          <a:p>
            <a:pPr fontAlgn="base"/>
            <a:r>
              <a:rPr lang="en-NZ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Retained Messages</a:t>
            </a:r>
            <a:endParaRPr lang="en-NZ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F1EA8-BC2E-4841-82F6-EBCDEF42375E}" type="slidenum">
              <a:rPr lang="en-NZ" smtClean="0"/>
              <a:t>10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45631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Topics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F1EA8-BC2E-4841-82F6-EBCDEF42375E}" type="slidenum">
              <a:rPr lang="en-NZ" smtClean="0"/>
              <a:t>11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24609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F1EA8-BC2E-4841-82F6-EBCDEF42375E}" type="slidenum">
              <a:rPr lang="en-NZ" smtClean="0"/>
              <a:t>12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57781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screen">
            <a:alphaModFix amt="9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0;&#10;Description generated with high confidence">
            <a:extLst>
              <a:ext uri="{FF2B5EF4-FFF2-40B4-BE49-F238E27FC236}">
                <a16:creationId xmlns:a16="http://schemas.microsoft.com/office/drawing/2014/main" id="{84E88389-0427-4AC4-A171-5E61317488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5736" y="299403"/>
            <a:ext cx="1598808" cy="17432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9940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+mn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77907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6814988" y="6179607"/>
            <a:ext cx="5095072" cy="424616"/>
            <a:chOff x="6860708" y="6165662"/>
            <a:chExt cx="5095072" cy="424616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60708" y="6182053"/>
              <a:ext cx="1171941" cy="39183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68418" y="6198657"/>
              <a:ext cx="1171942" cy="35862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83839" y="6165662"/>
              <a:ext cx="1171941" cy="42461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 userDrawn="1"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80"/>
            <a:stretch/>
          </p:blipFill>
          <p:spPr bwMode="invGray">
            <a:xfrm>
              <a:off x="9476129" y="6254044"/>
              <a:ext cx="1171940" cy="247853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E31C156-047B-46C4-8918-434FF0E3FE2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962" y="6069832"/>
            <a:ext cx="1349038" cy="64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83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 dirty="0"/>
          </a:p>
        </p:txBody>
      </p:sp>
      <p:pic>
        <p:nvPicPr>
          <p:cNvPr id="4" name="Picture 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3DFF582E-8D2C-4455-925F-40D70F68A3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5716" y="5279922"/>
            <a:ext cx="131616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8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rgbClr val="512A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192898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bg>
      <p:bgPr>
        <a:solidFill>
          <a:srgbClr val="512A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B7E76-7F93-4C69-964E-2B173E780B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9905" y="5238242"/>
            <a:ext cx="1316923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1346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4771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88574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3C1ACD68-261C-43D1-BC83-1C26FD9367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5716" y="5279922"/>
            <a:ext cx="131616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98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1748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212936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  <p:pic>
        <p:nvPicPr>
          <p:cNvPr id="4" name="Picture 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5AE9F9CD-C149-414A-9835-6B3A783F12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5716" y="5279922"/>
            <a:ext cx="131616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91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41966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pic>
        <p:nvPicPr>
          <p:cNvPr id="7" name="Picture 6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4B52C2B4-6C15-4D00-85DB-6C57338475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5716" y="5279922"/>
            <a:ext cx="131616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03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solidFill>
          <a:srgbClr val="512A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02730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bg>
      <p:bgPr>
        <a:solidFill>
          <a:srgbClr val="512A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73C7BC-58DC-420B-8746-F62EB9D07B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9905" y="5238242"/>
            <a:ext cx="1316923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04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871799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721870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66" r:id="rId4"/>
    <p:sldLayoutId id="2147483652" r:id="rId5"/>
    <p:sldLayoutId id="2147483653" r:id="rId6"/>
    <p:sldLayoutId id="2147483661" r:id="rId7"/>
    <p:sldLayoutId id="2147483665" r:id="rId8"/>
    <p:sldLayoutId id="2147483654" r:id="rId9"/>
    <p:sldLayoutId id="2147483664" r:id="rId10"/>
    <p:sldLayoutId id="2147483662" r:id="rId11"/>
    <p:sldLayoutId id="2147483663" r:id="rId12"/>
    <p:sldLayoutId id="2147483655" r:id="rId13"/>
    <p:sldLayoutId id="2147483656" r:id="rId14"/>
    <p:sldLayoutId id="214748366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Getting started with Azure </a:t>
            </a:r>
            <a:r>
              <a:rPr lang="en-NZ" dirty="0" err="1"/>
              <a:t>IoT</a:t>
            </a:r>
            <a:r>
              <a:rPr lang="en-NZ" dirty="0"/>
              <a:t> </a:t>
            </a:r>
            <a:endParaRPr lang="en-NZ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NZ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23718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MQTT Data 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8712" y="2334924"/>
            <a:ext cx="6101443" cy="355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707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MQTT Data Protocol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48328" y="1894943"/>
            <a:ext cx="5895343" cy="421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128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MQTT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1026" name="Picture 2" descr="http://www.electronicdesign.com/sites/electronicdesign.com/files/uploads/2013/10/1013_WebEE_rti_F3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35351" y="1825625"/>
            <a:ext cx="4294505" cy="429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451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AMQP Data Protocol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03914" y="2009283"/>
            <a:ext cx="5669771" cy="329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94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Protocol Use Scenarios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NZ" sz="5500" dirty="0"/>
              <a:t>Rarely Connected</a:t>
            </a:r>
          </a:p>
          <a:p>
            <a:pPr marL="542925" lvl="1" indent="-342900"/>
            <a:r>
              <a:rPr lang="en-NZ" sz="5900" dirty="0"/>
              <a:t>HTTPS</a:t>
            </a:r>
          </a:p>
          <a:p>
            <a:pPr lvl="2" indent="0">
              <a:buNone/>
            </a:pPr>
            <a:endParaRPr lang="en-NZ" sz="5500" dirty="0"/>
          </a:p>
          <a:p>
            <a:r>
              <a:rPr lang="en-NZ" sz="5500" dirty="0"/>
              <a:t>Low Latency</a:t>
            </a:r>
          </a:p>
          <a:p>
            <a:pPr marL="542925" lvl="1" indent="-342900"/>
            <a:r>
              <a:rPr lang="en-NZ" sz="5900" dirty="0"/>
              <a:t>MQTT </a:t>
            </a:r>
          </a:p>
          <a:p>
            <a:pPr marL="542925" lvl="1" indent="-342900"/>
            <a:r>
              <a:rPr lang="en-NZ" sz="5900" dirty="0"/>
              <a:t>AMQP</a:t>
            </a:r>
          </a:p>
          <a:p>
            <a:pPr marL="812006" lvl="2" indent="-342900"/>
            <a:endParaRPr lang="en-NZ" sz="5500" dirty="0"/>
          </a:p>
          <a:p>
            <a:r>
              <a:rPr lang="en-NZ" sz="5500" dirty="0"/>
              <a:t>Low Resource</a:t>
            </a:r>
          </a:p>
          <a:p>
            <a:pPr marL="542925" lvl="1" indent="-342900"/>
            <a:r>
              <a:rPr lang="en-NZ" sz="5900" dirty="0"/>
              <a:t>MQTT</a:t>
            </a:r>
          </a:p>
          <a:p>
            <a:pPr marL="542925" lvl="1" indent="-342900"/>
            <a:r>
              <a:rPr lang="en-NZ" sz="5900" dirty="0"/>
              <a:t>HTTPS</a:t>
            </a:r>
          </a:p>
          <a:p>
            <a:pPr lvl="2" indent="0">
              <a:buNone/>
            </a:pPr>
            <a:endParaRPr lang="en-NZ" sz="5500" dirty="0"/>
          </a:p>
          <a:p>
            <a:r>
              <a:rPr lang="en-NZ" sz="5500" dirty="0"/>
              <a:t>Closed Ports</a:t>
            </a:r>
          </a:p>
          <a:p>
            <a:pPr marL="542925" lvl="1" indent="-342900"/>
            <a:r>
              <a:rPr lang="en-NZ" sz="5500" dirty="0"/>
              <a:t>MQTT </a:t>
            </a:r>
            <a:r>
              <a:rPr lang="en-NZ" sz="5500" dirty="0" err="1"/>
              <a:t>Websockets</a:t>
            </a:r>
            <a:endParaRPr lang="en-NZ" sz="5500" dirty="0"/>
          </a:p>
          <a:p>
            <a:pPr marL="542925" lvl="1" indent="-342900"/>
            <a:r>
              <a:rPr lang="en-NZ" sz="5500" dirty="0"/>
              <a:t>AMQP </a:t>
            </a:r>
            <a:r>
              <a:rPr lang="en-NZ" sz="5500" dirty="0" err="1"/>
              <a:t>Websockets</a:t>
            </a:r>
            <a:endParaRPr lang="en-NZ" sz="5500" dirty="0"/>
          </a:p>
        </p:txBody>
      </p:sp>
    </p:spTree>
    <p:extLst>
      <p:ext uri="{BB962C8B-B14F-4D97-AF65-F5344CB8AC3E}">
        <p14:creationId xmlns:p14="http://schemas.microsoft.com/office/powerpoint/2010/main" val="3074498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Azure Messaging Queues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28290" y="2243349"/>
            <a:ext cx="3237257" cy="185334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69817" y="1911294"/>
            <a:ext cx="674951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dirty="0"/>
              <a:t>Event Hubs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dirty="0"/>
              <a:t>Ingestion only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dirty="0"/>
              <a:t>Https/AMQP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dirty="0"/>
              <a:t>Shared access keys</a:t>
            </a:r>
          </a:p>
          <a:p>
            <a:endParaRPr lang="en-NZ" dirty="0"/>
          </a:p>
          <a:p>
            <a:r>
              <a:rPr lang="en-NZ" dirty="0" err="1"/>
              <a:t>IoT</a:t>
            </a:r>
            <a:r>
              <a:rPr lang="en-NZ" dirty="0"/>
              <a:t> Hubs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dirty="0"/>
              <a:t>device-to-cloud, cloud to device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dirty="0"/>
              <a:t>Https/MQTT/AMQP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dirty="0"/>
              <a:t>Device twins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dirty="0"/>
              <a:t>File upload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dirty="0"/>
              <a:t>Device level access</a:t>
            </a:r>
          </a:p>
        </p:txBody>
      </p:sp>
    </p:spTree>
    <p:extLst>
      <p:ext uri="{BB962C8B-B14F-4D97-AF65-F5344CB8AC3E}">
        <p14:creationId xmlns:p14="http://schemas.microsoft.com/office/powerpoint/2010/main" val="1248115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IoT</a:t>
            </a:r>
            <a:r>
              <a:rPr lang="en-NZ" dirty="0"/>
              <a:t> Hub High Availability &amp; DR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err="1"/>
              <a:t>IoT</a:t>
            </a:r>
            <a:r>
              <a:rPr lang="en-NZ" dirty="0"/>
              <a:t> Hub </a:t>
            </a:r>
            <a:r>
              <a:rPr lang="en-NZ" dirty="0" err="1"/>
              <a:t>Sharding</a:t>
            </a:r>
            <a:endParaRPr lang="en-NZ" dirty="0"/>
          </a:p>
          <a:p>
            <a:endParaRPr lang="en-NZ" dirty="0"/>
          </a:p>
          <a:p>
            <a:r>
              <a:rPr lang="en-NZ" dirty="0"/>
              <a:t>Secondary </a:t>
            </a:r>
            <a:r>
              <a:rPr lang="en-NZ" dirty="0" err="1"/>
              <a:t>IoT</a:t>
            </a:r>
            <a:r>
              <a:rPr lang="en-NZ" dirty="0"/>
              <a:t> Hub</a:t>
            </a:r>
          </a:p>
          <a:p>
            <a:pPr marL="812006" lvl="2" indent="-342900"/>
            <a:r>
              <a:rPr lang="en-NZ" dirty="0"/>
              <a:t>Concierge service</a:t>
            </a:r>
          </a:p>
          <a:p>
            <a:pPr marL="812006" lvl="2" indent="-342900"/>
            <a:r>
              <a:rPr lang="en-NZ" dirty="0"/>
              <a:t>Identity registry replication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626845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Device Registration/Management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r>
              <a:rPr lang="en-NZ" dirty="0"/>
              <a:t>Azure Portal </a:t>
            </a:r>
          </a:p>
          <a:p>
            <a:pPr marL="812006" lvl="2" indent="-342900"/>
            <a:r>
              <a:rPr lang="en-NZ" dirty="0"/>
              <a:t>Prototyping </a:t>
            </a:r>
          </a:p>
          <a:p>
            <a:pPr marL="342900" indent="-342900"/>
            <a:r>
              <a:rPr lang="en-NZ" dirty="0"/>
              <a:t>Windows </a:t>
            </a:r>
            <a:r>
              <a:rPr lang="en-NZ" dirty="0" err="1"/>
              <a:t>IoT</a:t>
            </a:r>
            <a:r>
              <a:rPr lang="en-NZ" dirty="0"/>
              <a:t> Core Dashboard</a:t>
            </a:r>
          </a:p>
          <a:p>
            <a:pPr marL="812006" lvl="2" indent="-342900"/>
            <a:r>
              <a:rPr lang="en-NZ" dirty="0"/>
              <a:t>Connect with Windows Azure Creds</a:t>
            </a:r>
          </a:p>
          <a:p>
            <a:pPr marL="812006" lvl="2" indent="-342900"/>
            <a:r>
              <a:rPr lang="en-NZ" dirty="0"/>
              <a:t>Store Key in Trusted Platform Module (TPM)</a:t>
            </a:r>
          </a:p>
          <a:p>
            <a:pPr marL="342900" indent="-342900"/>
            <a:r>
              <a:rPr lang="en-NZ" dirty="0"/>
              <a:t>Azure </a:t>
            </a:r>
            <a:r>
              <a:rPr lang="en-NZ" dirty="0" err="1"/>
              <a:t>IoT</a:t>
            </a:r>
            <a:r>
              <a:rPr lang="en-NZ" dirty="0"/>
              <a:t> Hub Device Provisioning Service</a:t>
            </a:r>
          </a:p>
          <a:p>
            <a:pPr marL="812006" lvl="2" indent="-342900"/>
            <a:r>
              <a:rPr lang="en-NZ" dirty="0"/>
              <a:t>Zero touch, bulk registration </a:t>
            </a:r>
          </a:p>
          <a:p>
            <a:pPr marL="812006" lvl="2" indent="-342900"/>
            <a:r>
              <a:rPr lang="en-NZ" dirty="0"/>
              <a:t>Re-provisioning device, change in ownership or location</a:t>
            </a:r>
          </a:p>
          <a:p>
            <a:pPr marL="342900" indent="-342900"/>
            <a:r>
              <a:rPr lang="en-NZ" dirty="0"/>
              <a:t>Bulk import/export using SDK</a:t>
            </a:r>
          </a:p>
          <a:p>
            <a:pPr marL="812006" lvl="2" indent="-342900"/>
            <a:r>
              <a:rPr lang="en-NZ" dirty="0"/>
              <a:t>Blob store</a:t>
            </a:r>
          </a:p>
        </p:txBody>
      </p:sp>
    </p:spTree>
    <p:extLst>
      <p:ext uri="{BB962C8B-B14F-4D97-AF65-F5344CB8AC3E}">
        <p14:creationId xmlns:p14="http://schemas.microsoft.com/office/powerpoint/2010/main" val="2584833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Device Explorer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r>
              <a:rPr lang="en-NZ" dirty="0"/>
              <a:t>Device Management</a:t>
            </a:r>
          </a:p>
          <a:p>
            <a:pPr marL="342900" indent="-342900"/>
            <a:r>
              <a:rPr lang="en-NZ" dirty="0"/>
              <a:t>Receive data from devices</a:t>
            </a:r>
          </a:p>
          <a:p>
            <a:pPr marL="342900" indent="-342900"/>
            <a:r>
              <a:rPr lang="en-NZ" dirty="0"/>
              <a:t>Send data to devices</a:t>
            </a:r>
          </a:p>
          <a:p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969" y="1306449"/>
            <a:ext cx="4602879" cy="397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6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Device Twins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r>
              <a:rPr lang="en-NZ" dirty="0"/>
              <a:t>Not always connected</a:t>
            </a:r>
          </a:p>
          <a:p>
            <a:pPr marL="342900" indent="-342900"/>
            <a:r>
              <a:rPr lang="en-NZ" dirty="0"/>
              <a:t>JSON structure</a:t>
            </a:r>
          </a:p>
          <a:p>
            <a:pPr marL="342900" indent="-342900"/>
            <a:r>
              <a:rPr lang="en-NZ" dirty="0"/>
              <a:t>Custom Tags</a:t>
            </a:r>
          </a:p>
          <a:p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965" y="1825625"/>
            <a:ext cx="3212870" cy="409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617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478DA-02E8-4358-8DA1-FB1BAADA2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Presenters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4D4B5-9EAC-4BA2-9DBE-46D2362A77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NZ" dirty="0"/>
              <a:t>Mahindra Morar</a:t>
            </a:r>
          </a:p>
          <a:p>
            <a:pPr lvl="1"/>
            <a:r>
              <a:rPr lang="en-NZ" dirty="0"/>
              <a:t>Principle Integration Consultant</a:t>
            </a:r>
          </a:p>
          <a:p>
            <a:pPr lvl="1"/>
            <a:r>
              <a:rPr lang="en-NZ" dirty="0"/>
              <a:t>Datacom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6493B9-C6F3-45D5-92CA-9092995750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NZ" dirty="0"/>
              <a:t>Desiree Suligan</a:t>
            </a:r>
          </a:p>
          <a:p>
            <a:pPr lvl="1"/>
            <a:r>
              <a:rPr lang="en-NZ" dirty="0" err="1"/>
              <a:t>IoT</a:t>
            </a:r>
            <a:r>
              <a:rPr lang="en-NZ" dirty="0"/>
              <a:t> Developer </a:t>
            </a:r>
          </a:p>
          <a:p>
            <a:pPr lvl="1"/>
            <a:r>
              <a:rPr lang="en-NZ" dirty="0"/>
              <a:t>Datacom</a:t>
            </a:r>
          </a:p>
        </p:txBody>
      </p:sp>
    </p:spTree>
    <p:extLst>
      <p:ext uri="{BB962C8B-B14F-4D97-AF65-F5344CB8AC3E}">
        <p14:creationId xmlns:p14="http://schemas.microsoft.com/office/powerpoint/2010/main" val="2074097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Data Consumption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r>
              <a:rPr lang="en-NZ" dirty="0"/>
              <a:t>Azure Stream Analytics</a:t>
            </a:r>
          </a:p>
          <a:p>
            <a:pPr marL="342900" indent="-342900"/>
            <a:r>
              <a:rPr lang="en-NZ" dirty="0"/>
              <a:t>Azure App Services</a:t>
            </a:r>
          </a:p>
          <a:p>
            <a:pPr marL="342900" indent="-342900"/>
            <a:r>
              <a:rPr lang="en-NZ" dirty="0"/>
              <a:t>Logic Apps</a:t>
            </a:r>
          </a:p>
          <a:p>
            <a:pPr marL="342900" indent="-342900"/>
            <a:r>
              <a:rPr lang="en-NZ" dirty="0"/>
              <a:t>Storage</a:t>
            </a:r>
          </a:p>
          <a:p>
            <a:pPr lvl="2"/>
            <a:r>
              <a:rPr lang="en-NZ" dirty="0"/>
              <a:t>Azure blob storage</a:t>
            </a:r>
          </a:p>
          <a:p>
            <a:pPr lvl="2"/>
            <a:r>
              <a:rPr lang="en-NZ" dirty="0"/>
              <a:t>Azure Cosmos Db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140436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Data Analytics/Alerting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06918" y="1866263"/>
            <a:ext cx="7596274" cy="424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779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Streaming Insights sample query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8447" y="1690688"/>
            <a:ext cx="56493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464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IoT</a:t>
            </a:r>
            <a:r>
              <a:rPr lang="en-NZ" dirty="0"/>
              <a:t> Central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r>
              <a:rPr lang="en-NZ" dirty="0"/>
              <a:t>SaaS solution</a:t>
            </a:r>
          </a:p>
          <a:p>
            <a:pPr marL="342900" indent="-342900"/>
            <a:r>
              <a:rPr lang="en-NZ" dirty="0"/>
              <a:t>Pre-configured templates</a:t>
            </a:r>
          </a:p>
          <a:p>
            <a:pPr marL="342900" indent="-342900"/>
            <a:r>
              <a:rPr lang="en-NZ" dirty="0"/>
              <a:t>AD support</a:t>
            </a:r>
          </a:p>
          <a:p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426" y="1690687"/>
            <a:ext cx="6388374" cy="326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55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loud 2">
            <a:extLst>
              <a:ext uri="{FF2B5EF4-FFF2-40B4-BE49-F238E27FC236}">
                <a16:creationId xmlns:a16="http://schemas.microsoft.com/office/drawing/2014/main" id="{ED6F9065-9A88-4ACF-ABF6-DE9AD5071D24}"/>
              </a:ext>
            </a:extLst>
          </p:cNvPr>
          <p:cNvSpPr/>
          <p:nvPr/>
        </p:nvSpPr>
        <p:spPr>
          <a:xfrm>
            <a:off x="9141264" y="536437"/>
            <a:ext cx="2543507" cy="1313335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EF448C2-8DBD-49E9-B9B4-4E05B78642A4}"/>
              </a:ext>
            </a:extLst>
          </p:cNvPr>
          <p:cNvSpPr txBox="1">
            <a:spLocks/>
          </p:cNvSpPr>
          <p:nvPr/>
        </p:nvSpPr>
        <p:spPr>
          <a:xfrm>
            <a:off x="662866" y="532660"/>
            <a:ext cx="9144000" cy="747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just"/>
            <a:r>
              <a:rPr lang="en-NZ"/>
              <a:t>Goal: Send Telemetry Data to Azure</a:t>
            </a:r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994F4D-FE97-4A71-9250-C9508B6AFE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1455" y="722019"/>
            <a:ext cx="928459" cy="9893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33E396-18CC-4808-AA9E-7825DB63BA0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2866" y="2631526"/>
            <a:ext cx="4091709" cy="25910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FB0640-9B56-482A-893F-6D888352079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53677" y="2631526"/>
            <a:ext cx="5190836" cy="259541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3BA65C8-F126-4D77-B1FC-8F60D194C6A0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754575" y="3927061"/>
            <a:ext cx="1299102" cy="2174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63BEB0-AC2E-4632-8CB6-7C1BF96ECE28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8649095" y="1711363"/>
            <a:ext cx="1372360" cy="920163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A7D3726-1458-48B0-B983-AB98F9388699}"/>
              </a:ext>
            </a:extLst>
          </p:cNvPr>
          <p:cNvSpPr/>
          <p:nvPr/>
        </p:nvSpPr>
        <p:spPr>
          <a:xfrm>
            <a:off x="1944183" y="5387170"/>
            <a:ext cx="1346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b="1" dirty="0"/>
              <a:t>Sensor Tube</a:t>
            </a:r>
            <a:endParaRPr lang="en-NZ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75718A-4DC9-46F5-8213-BD3BAE6C8C3D}"/>
              </a:ext>
            </a:extLst>
          </p:cNvPr>
          <p:cNvSpPr/>
          <p:nvPr/>
        </p:nvSpPr>
        <p:spPr>
          <a:xfrm>
            <a:off x="7531081" y="5387170"/>
            <a:ext cx="2741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b="1" dirty="0"/>
              <a:t>Raspberry Pi + Transceiver</a:t>
            </a:r>
            <a:endParaRPr lang="en-NZ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65F0E9-F3FF-430D-AE70-ECE1593F580C}"/>
              </a:ext>
            </a:extLst>
          </p:cNvPr>
          <p:cNvSpPr/>
          <p:nvPr/>
        </p:nvSpPr>
        <p:spPr>
          <a:xfrm>
            <a:off x="9948787" y="1745219"/>
            <a:ext cx="928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b="1" dirty="0"/>
              <a:t>IoT Hub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05206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64D1EA-F9C0-4722-94D4-A84AF7350479}"/>
              </a:ext>
            </a:extLst>
          </p:cNvPr>
          <p:cNvSpPr txBox="1">
            <a:spLocks/>
          </p:cNvSpPr>
          <p:nvPr/>
        </p:nvSpPr>
        <p:spPr>
          <a:xfrm>
            <a:off x="662866" y="532660"/>
            <a:ext cx="9144000" cy="747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just"/>
            <a:r>
              <a:rPr lang="en-NZ"/>
              <a:t>Sensor Tube</a:t>
            </a:r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2BECFE-F58A-4DA9-9C11-DAD45EABF0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28872" y="1481328"/>
            <a:ext cx="7205472" cy="4562856"/>
          </a:xfrm>
          <a:prstGeom prst="rect">
            <a:avLst/>
          </a:prstGeom>
        </p:spPr>
      </p:pic>
      <p:pic>
        <p:nvPicPr>
          <p:cNvPr id="6" name="Picture 2" descr="Image result for si1145 sensor adafruit">
            <a:extLst>
              <a:ext uri="{FF2B5EF4-FFF2-40B4-BE49-F238E27FC236}">
                <a16:creationId xmlns:a16="http://schemas.microsoft.com/office/drawing/2014/main" id="{23E811BA-8126-4C7C-8F97-8B06BAFF3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609715">
            <a:off x="1925198" y="1479863"/>
            <a:ext cx="1421892" cy="142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arduino feather png">
            <a:extLst>
              <a:ext uri="{FF2B5EF4-FFF2-40B4-BE49-F238E27FC236}">
                <a16:creationId xmlns:a16="http://schemas.microsoft.com/office/drawing/2014/main" id="{BE4BC3A9-D9F6-4091-B163-8A2659369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2478" y="2857038"/>
            <a:ext cx="2327222" cy="181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C9343E8-250A-442B-ADAD-4C5BEB574BA9}"/>
              </a:ext>
            </a:extLst>
          </p:cNvPr>
          <p:cNvCxnSpPr>
            <a:cxnSpLocks/>
          </p:cNvCxnSpPr>
          <p:nvPr/>
        </p:nvCxnSpPr>
        <p:spPr>
          <a:xfrm>
            <a:off x="3241964" y="2190809"/>
            <a:ext cx="1915252" cy="174914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9" name="Picture 2" descr="http://www.alliedelec.com/images/products/Small/70460797.jpg">
            <a:extLst>
              <a:ext uri="{FF2B5EF4-FFF2-40B4-BE49-F238E27FC236}">
                <a16:creationId xmlns:a16="http://schemas.microsoft.com/office/drawing/2014/main" id="{223419F9-0893-4307-B1CB-A0D9975AD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31061" y="4944231"/>
            <a:ext cx="1688639" cy="168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785DB12-8945-4F4A-9F07-B0026D7B41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038764" y="3762756"/>
            <a:ext cx="890108" cy="0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07E0FAB-FDCC-41B3-9BEE-65F109F8B2EC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319700" y="5042725"/>
            <a:ext cx="1520155" cy="745826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1963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C8FED1-E0B4-4682-A2F4-18E7FCE03908}"/>
              </a:ext>
            </a:extLst>
          </p:cNvPr>
          <p:cNvSpPr txBox="1">
            <a:spLocks/>
          </p:cNvSpPr>
          <p:nvPr/>
        </p:nvSpPr>
        <p:spPr>
          <a:xfrm>
            <a:off x="662866" y="532660"/>
            <a:ext cx="9144000" cy="747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just"/>
            <a:r>
              <a:rPr lang="en-NZ"/>
              <a:t>Sensor Tube </a:t>
            </a:r>
            <a:endParaRPr lang="en-NZ" dirty="0"/>
          </a:p>
        </p:txBody>
      </p:sp>
      <p:pic>
        <p:nvPicPr>
          <p:cNvPr id="5" name="Picture 2" descr="Image result for si1145 sensor adafruit">
            <a:extLst>
              <a:ext uri="{FF2B5EF4-FFF2-40B4-BE49-F238E27FC236}">
                <a16:creationId xmlns:a16="http://schemas.microsoft.com/office/drawing/2014/main" id="{DC29C3CB-99E9-4080-B127-88933C05C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609715">
            <a:off x="1302379" y="4929983"/>
            <a:ext cx="1421892" cy="142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arduino feather png">
            <a:extLst>
              <a:ext uri="{FF2B5EF4-FFF2-40B4-BE49-F238E27FC236}">
                <a16:creationId xmlns:a16="http://schemas.microsoft.com/office/drawing/2014/main" id="{31019B65-39B2-4048-AAEB-BE58EFA7E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866" y="1526370"/>
            <a:ext cx="2355542" cy="183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alliedelec.com/images/products/Small/70460797.jpg">
            <a:extLst>
              <a:ext uri="{FF2B5EF4-FFF2-40B4-BE49-F238E27FC236}">
                <a16:creationId xmlns:a16="http://schemas.microsoft.com/office/drawing/2014/main" id="{9FF18E40-F25F-4082-BFFC-F253B598C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5112" y="3043785"/>
            <a:ext cx="1688639" cy="168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E746BB-9256-467E-8AAA-3D46D7ADE9FA}"/>
              </a:ext>
            </a:extLst>
          </p:cNvPr>
          <p:cNvSpPr/>
          <p:nvPr/>
        </p:nvSpPr>
        <p:spPr>
          <a:xfrm>
            <a:off x="2737282" y="153264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NZ" sz="2400" b="1" dirty="0"/>
              <a:t>Arduino Feather M0</a:t>
            </a:r>
          </a:p>
          <a:p>
            <a:pPr marL="720725" lvl="1" indent="-263525">
              <a:buFont typeface="Arial" panose="020B0604020202020204" pitchFamily="34" charset="0"/>
              <a:buChar char="•"/>
            </a:pPr>
            <a:r>
              <a:rPr lang="en-NZ" sz="2400" dirty="0"/>
              <a:t>Packet radio (RFM69HWC)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A45A23-6ACB-420D-984E-D431D36B2037}"/>
              </a:ext>
            </a:extLst>
          </p:cNvPr>
          <p:cNvSpPr/>
          <p:nvPr/>
        </p:nvSpPr>
        <p:spPr>
          <a:xfrm>
            <a:off x="6096000" y="3101711"/>
            <a:ext cx="5961982" cy="2308324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r>
              <a:rPr lang="en-NZ" sz="2400" b="1" dirty="0"/>
              <a:t>Adafruit 10-DOF</a:t>
            </a:r>
          </a:p>
          <a:p>
            <a:pPr marL="720725" lvl="1" indent="-263525">
              <a:buFont typeface="Arial" panose="020B0604020202020204" pitchFamily="34" charset="0"/>
              <a:buChar char="•"/>
            </a:pPr>
            <a:r>
              <a:rPr lang="en-NZ" sz="2400" dirty="0"/>
              <a:t>Pressure</a:t>
            </a:r>
          </a:p>
          <a:p>
            <a:pPr marL="720725" lvl="1" indent="-263525">
              <a:buFont typeface="Arial" panose="020B0604020202020204" pitchFamily="34" charset="0"/>
              <a:buChar char="•"/>
            </a:pPr>
            <a:r>
              <a:rPr lang="en-NZ" sz="2400" dirty="0"/>
              <a:t>Temperature</a:t>
            </a:r>
          </a:p>
          <a:p>
            <a:pPr marL="720725" lvl="1" indent="-263525">
              <a:buFont typeface="Arial" panose="020B0604020202020204" pitchFamily="34" charset="0"/>
              <a:buChar char="•"/>
            </a:pPr>
            <a:r>
              <a:rPr lang="en-NZ" sz="2400" dirty="0"/>
              <a:t>Gyroscope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NZ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NZ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NZ" sz="2400" dirty="0"/>
          </a:p>
          <a:p>
            <a:pPr marL="268288" lvl="1" indent="-268288">
              <a:buFont typeface="Arial" panose="020B0604020202020204" pitchFamily="34" charset="0"/>
              <a:buChar char="•"/>
            </a:pPr>
            <a:r>
              <a:rPr lang="en-NZ" sz="2400" dirty="0"/>
              <a:t>Magnetometer</a:t>
            </a:r>
          </a:p>
          <a:p>
            <a:pPr marL="268288" lvl="1" indent="-268288">
              <a:buFont typeface="Arial" panose="020B0604020202020204" pitchFamily="34" charset="0"/>
              <a:buChar char="•"/>
            </a:pPr>
            <a:r>
              <a:rPr lang="en-NZ" sz="2400" dirty="0"/>
              <a:t>Accelerometer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2C7009-2F44-46B4-A0C6-68B855A5F0CC}"/>
              </a:ext>
            </a:extLst>
          </p:cNvPr>
          <p:cNvSpPr/>
          <p:nvPr/>
        </p:nvSpPr>
        <p:spPr>
          <a:xfrm>
            <a:off x="2737282" y="4983871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NZ" sz="2400" b="1" dirty="0"/>
              <a:t>Adafruit SI1145</a:t>
            </a:r>
          </a:p>
          <a:p>
            <a:pPr marL="720725" lvl="1" indent="-263525">
              <a:buFont typeface="Arial" panose="020B0604020202020204" pitchFamily="34" charset="0"/>
              <a:buChar char="•"/>
            </a:pPr>
            <a:r>
              <a:rPr lang="en-NZ" sz="2400" dirty="0"/>
              <a:t>UV Index</a:t>
            </a:r>
          </a:p>
          <a:p>
            <a:pPr marL="720725" lvl="1" indent="-263525">
              <a:buFont typeface="Arial" panose="020B0604020202020204" pitchFamily="34" charset="0"/>
              <a:buChar char="•"/>
            </a:pPr>
            <a:r>
              <a:rPr lang="en-NZ" sz="2400" dirty="0"/>
              <a:t>Infrared</a:t>
            </a:r>
          </a:p>
          <a:p>
            <a:pPr marL="720725" lvl="1" indent="-263525">
              <a:buFont typeface="Arial" panose="020B0604020202020204" pitchFamily="34" charset="0"/>
              <a:buChar char="•"/>
            </a:pPr>
            <a:r>
              <a:rPr lang="en-NZ" sz="2400" dirty="0"/>
              <a:t>Visible Light</a:t>
            </a:r>
          </a:p>
        </p:txBody>
      </p:sp>
    </p:spTree>
    <p:extLst>
      <p:ext uri="{BB962C8B-B14F-4D97-AF65-F5344CB8AC3E}">
        <p14:creationId xmlns:p14="http://schemas.microsoft.com/office/powerpoint/2010/main" val="3774168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51EECC1-68BF-45F2-A353-D533F5507EA4}"/>
              </a:ext>
            </a:extLst>
          </p:cNvPr>
          <p:cNvSpPr txBox="1">
            <a:spLocks/>
          </p:cNvSpPr>
          <p:nvPr/>
        </p:nvSpPr>
        <p:spPr>
          <a:xfrm>
            <a:off x="662866" y="532660"/>
            <a:ext cx="9144000" cy="747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just"/>
            <a:r>
              <a:rPr lang="en-NZ"/>
              <a:t>Raspberry Pi and Radio</a:t>
            </a:r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05CDDD-3D55-4BD2-818D-42F9732652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7927" y="2179782"/>
            <a:ext cx="6336145" cy="3168073"/>
          </a:xfrm>
          <a:prstGeom prst="rect">
            <a:avLst/>
          </a:prstGeom>
        </p:spPr>
      </p:pic>
      <p:pic>
        <p:nvPicPr>
          <p:cNvPr id="6" name="Picture 2" descr="Image result for rfm69hcw adafruit">
            <a:extLst>
              <a:ext uri="{FF2B5EF4-FFF2-40B4-BE49-F238E27FC236}">
                <a16:creationId xmlns:a16="http://schemas.microsoft.com/office/drawing/2014/main" id="{22B03BE9-D05B-4C17-A25E-481D026A82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716654" y="1328150"/>
            <a:ext cx="1533237" cy="177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9C5711B-FC21-4119-A4AC-5E6FE4A46DE8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8956577" y="2214911"/>
            <a:ext cx="760077" cy="1009944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8" name="Picture 4" descr="Image result for raspberry pi png">
            <a:extLst>
              <a:ext uri="{FF2B5EF4-FFF2-40B4-BE49-F238E27FC236}">
                <a16:creationId xmlns:a16="http://schemas.microsoft.com/office/drawing/2014/main" id="{0E57B135-5441-495B-8998-0106282EC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396658" y="1774398"/>
            <a:ext cx="1996064" cy="131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F4BAA2-990D-4571-9F4C-416835EF17F8}"/>
              </a:ext>
            </a:extLst>
          </p:cNvPr>
          <p:cNvCxnSpPr>
            <a:cxnSpLocks/>
            <a:stCxn id="8" idx="0"/>
          </p:cNvCxnSpPr>
          <p:nvPr/>
        </p:nvCxnSpPr>
        <p:spPr>
          <a:xfrm>
            <a:off x="2051260" y="2430968"/>
            <a:ext cx="1116813" cy="793887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586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9DAE61D-64BA-47A1-998D-A2444C33005D}"/>
              </a:ext>
            </a:extLst>
          </p:cNvPr>
          <p:cNvSpPr txBox="1">
            <a:spLocks/>
          </p:cNvSpPr>
          <p:nvPr/>
        </p:nvSpPr>
        <p:spPr>
          <a:xfrm>
            <a:off x="662866" y="532660"/>
            <a:ext cx="9144000" cy="747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just"/>
            <a:r>
              <a:rPr lang="en-NZ"/>
              <a:t>Raspberry Pi and Radio</a:t>
            </a:r>
            <a:endParaRPr lang="en-NZ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747056-B6E0-473D-9B42-2DC805AC4E27}"/>
              </a:ext>
            </a:extLst>
          </p:cNvPr>
          <p:cNvSpPr/>
          <p:nvPr/>
        </p:nvSpPr>
        <p:spPr>
          <a:xfrm>
            <a:off x="3416007" y="1722663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NZ" sz="2400" b="1" dirty="0"/>
              <a:t>Raspberry Pi 3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NZ" sz="2400" dirty="0"/>
              <a:t>Microcontroller</a:t>
            </a:r>
          </a:p>
        </p:txBody>
      </p:sp>
      <p:pic>
        <p:nvPicPr>
          <p:cNvPr id="6" name="Picture 2" descr="Image result for raspberry pi png">
            <a:extLst>
              <a:ext uri="{FF2B5EF4-FFF2-40B4-BE49-F238E27FC236}">
                <a16:creationId xmlns:a16="http://schemas.microsoft.com/office/drawing/2014/main" id="{64D314A8-B78F-44B6-B3E5-B4462CA02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8815" y="1722663"/>
            <a:ext cx="2485592" cy="163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rfm69hcw adafruit">
            <a:extLst>
              <a:ext uri="{FF2B5EF4-FFF2-40B4-BE49-F238E27FC236}">
                <a16:creationId xmlns:a16="http://schemas.microsoft.com/office/drawing/2014/main" id="{E251432D-2326-4B5F-8842-7CE6E489CB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87044" y="4171787"/>
            <a:ext cx="1369135" cy="158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E21832-9A29-42C3-AB3F-388498E5B416}"/>
              </a:ext>
            </a:extLst>
          </p:cNvPr>
          <p:cNvSpPr/>
          <p:nvPr/>
        </p:nvSpPr>
        <p:spPr>
          <a:xfrm>
            <a:off x="3416007" y="4171787"/>
            <a:ext cx="7067266" cy="830997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r>
              <a:rPr lang="en-NZ" sz="2400" b="1" dirty="0"/>
              <a:t>Adafruit RFM69HCW Radio</a:t>
            </a:r>
          </a:p>
          <a:p>
            <a:pPr marL="720725" lvl="1" indent="-263525">
              <a:buFont typeface="Arial" panose="020B0604020202020204" pitchFamily="34" charset="0"/>
              <a:buChar char="•"/>
            </a:pPr>
            <a:r>
              <a:rPr lang="en-NZ" sz="2400" dirty="0"/>
              <a:t>Radio transceiver </a:t>
            </a:r>
          </a:p>
        </p:txBody>
      </p:sp>
    </p:spTree>
    <p:extLst>
      <p:ext uri="{BB962C8B-B14F-4D97-AF65-F5344CB8AC3E}">
        <p14:creationId xmlns:p14="http://schemas.microsoft.com/office/powerpoint/2010/main" val="2064362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38C5F74-8133-46A8-B32C-D3AAD7DC786E}"/>
              </a:ext>
            </a:extLst>
          </p:cNvPr>
          <p:cNvSpPr txBox="1">
            <a:spLocks/>
          </p:cNvSpPr>
          <p:nvPr/>
        </p:nvSpPr>
        <p:spPr>
          <a:xfrm>
            <a:off x="662866" y="532660"/>
            <a:ext cx="9144000" cy="747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just"/>
            <a:r>
              <a:rPr lang="en-NZ" dirty="0"/>
              <a:t>Analytics</a:t>
            </a:r>
          </a:p>
        </p:txBody>
      </p:sp>
      <p:pic>
        <p:nvPicPr>
          <p:cNvPr id="5" name="Picture 8" descr="https://azure.microsoft.com/svghandler/iot-hub/?width=600&amp;height=315">
            <a:extLst>
              <a:ext uri="{FF2B5EF4-FFF2-40B4-BE49-F238E27FC236}">
                <a16:creationId xmlns:a16="http://schemas.microsoft.com/office/drawing/2014/main" id="{7ACD10E8-4576-4BCF-8C7C-848E8E5078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10" r="23226"/>
          <a:stretch/>
        </p:blipFill>
        <p:spPr bwMode="auto">
          <a:xfrm>
            <a:off x="8885194" y="1603466"/>
            <a:ext cx="1224145" cy="119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powerbicdn.azureedge.net/mediahandler/blog/legacymedia/4645.dashboard2.png">
            <a:extLst>
              <a:ext uri="{FF2B5EF4-FFF2-40B4-BE49-F238E27FC236}">
                <a16:creationId xmlns:a16="http://schemas.microsoft.com/office/drawing/2014/main" id="{7DDB8137-135A-4ED2-B378-26E2CA8F6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322" y="3337870"/>
            <a:ext cx="4965238" cy="298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scontent.xx.fbcdn.net/v/t34.0-12/16441209_1429554117079427_1125285020_n.png?oh=4d9dc033c07c590b8a3cb6137af974bb&amp;oe=58929451">
            <a:extLst>
              <a:ext uri="{FF2B5EF4-FFF2-40B4-BE49-F238E27FC236}">
                <a16:creationId xmlns:a16="http://schemas.microsoft.com/office/drawing/2014/main" id="{136EF94E-D0CA-4F2A-8371-39BB6F7DAC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8322" y="1450513"/>
            <a:ext cx="6584915" cy="1581285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DD59434-937C-4290-A7BD-981861BEE022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 flipV="1">
            <a:off x="7243237" y="2201153"/>
            <a:ext cx="1641957" cy="40003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F5DD73-78BC-49E9-BC0A-F6B66D70BF9E}"/>
              </a:ext>
            </a:extLst>
          </p:cNvPr>
          <p:cNvCxnSpPr>
            <a:cxnSpLocks/>
            <a:stCxn id="5" idx="2"/>
            <a:endCxn id="1026" idx="0"/>
          </p:cNvCxnSpPr>
          <p:nvPr/>
        </p:nvCxnSpPr>
        <p:spPr>
          <a:xfrm flipH="1">
            <a:off x="9497266" y="2798839"/>
            <a:ext cx="1" cy="1341644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26" name="Picture 2" descr="Image result for stream analytics logo">
            <a:extLst>
              <a:ext uri="{FF2B5EF4-FFF2-40B4-BE49-F238E27FC236}">
                <a16:creationId xmlns:a16="http://schemas.microsoft.com/office/drawing/2014/main" id="{3B74F57D-DFE6-4522-8207-93E1F8010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31945" y="4140483"/>
            <a:ext cx="2530642" cy="132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5E30808-90C6-4D84-BF68-353496447DB8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5623560" y="4831605"/>
            <a:ext cx="3120392" cy="0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07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18839-DA78-4613-809E-3E6B27861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Solution Overview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2184" y="1872399"/>
            <a:ext cx="7766977" cy="33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01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7D91282-716F-439A-9BC3-2D6D89C2EF7F}"/>
              </a:ext>
            </a:extLst>
          </p:cNvPr>
          <p:cNvSpPr txBox="1">
            <a:spLocks/>
          </p:cNvSpPr>
          <p:nvPr/>
        </p:nvSpPr>
        <p:spPr>
          <a:xfrm>
            <a:off x="723863" y="2137410"/>
            <a:ext cx="10744274" cy="166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NZ" sz="8800" dirty="0"/>
              <a:t>DEMO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8612659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58781" y="5573899"/>
            <a:ext cx="11674438" cy="943882"/>
            <a:chOff x="128941" y="5573899"/>
            <a:chExt cx="11674438" cy="94388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8941" y="5610335"/>
              <a:ext cx="2605115" cy="87101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2049" y="5647243"/>
              <a:ext cx="2605115" cy="79719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98264" y="5573899"/>
              <a:ext cx="2605115" cy="94388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80"/>
            <a:stretch/>
          </p:blipFill>
          <p:spPr bwMode="invGray">
            <a:xfrm>
              <a:off x="6175157" y="5770363"/>
              <a:ext cx="2605115" cy="550955"/>
            </a:xfrm>
            <a:prstGeom prst="rect">
              <a:avLst/>
            </a:prstGeom>
          </p:spPr>
        </p:pic>
      </p:grp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Reference material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38200" y="1597152"/>
            <a:ext cx="1018336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dirty="0">
                <a:solidFill>
                  <a:schemeClr val="bg1"/>
                </a:solidFill>
              </a:rPr>
              <a:t>My Blog – connectedcircuits.wordpress.com</a:t>
            </a:r>
          </a:p>
          <a:p>
            <a:endParaRPr lang="en-NZ" dirty="0">
              <a:solidFill>
                <a:schemeClr val="bg1"/>
              </a:solidFill>
            </a:endParaRPr>
          </a:p>
          <a:p>
            <a:r>
              <a:rPr lang="en-NZ" dirty="0">
                <a:solidFill>
                  <a:schemeClr val="bg1"/>
                </a:solidFill>
              </a:rPr>
              <a:t>Azure Device Explorer - https://github.com/Azure/iothub-explorer</a:t>
            </a:r>
          </a:p>
          <a:p>
            <a:endParaRPr lang="en-NZ" dirty="0">
              <a:solidFill>
                <a:schemeClr val="bg1"/>
              </a:solidFill>
            </a:endParaRPr>
          </a:p>
          <a:p>
            <a:r>
              <a:rPr lang="en-NZ" dirty="0">
                <a:solidFill>
                  <a:schemeClr val="bg1"/>
                </a:solidFill>
              </a:rPr>
              <a:t>Azure </a:t>
            </a:r>
            <a:r>
              <a:rPr lang="en-NZ" dirty="0" err="1">
                <a:solidFill>
                  <a:schemeClr val="bg1"/>
                </a:solidFill>
              </a:rPr>
              <a:t>IoT</a:t>
            </a:r>
            <a:r>
              <a:rPr lang="en-NZ" dirty="0">
                <a:solidFill>
                  <a:schemeClr val="bg1"/>
                </a:solidFill>
              </a:rPr>
              <a:t> Central - https://www.microsoft.com/en-us/iot-central</a:t>
            </a:r>
          </a:p>
          <a:p>
            <a:endParaRPr lang="en-NZ" dirty="0">
              <a:solidFill>
                <a:schemeClr val="bg1"/>
              </a:solidFill>
            </a:endParaRPr>
          </a:p>
          <a:p>
            <a:r>
              <a:rPr lang="en-NZ" dirty="0">
                <a:solidFill>
                  <a:schemeClr val="bg1"/>
                </a:solidFill>
              </a:rPr>
              <a:t>Stream Analytics - https://azure.microsoft.com/en-us/services/stream-analytics/</a:t>
            </a:r>
          </a:p>
          <a:p>
            <a:endParaRPr lang="en-NZ" dirty="0">
              <a:solidFill>
                <a:schemeClr val="bg1"/>
              </a:solidFill>
            </a:endParaRPr>
          </a:p>
          <a:p>
            <a:r>
              <a:rPr lang="en-NZ" dirty="0">
                <a:solidFill>
                  <a:schemeClr val="bg1"/>
                </a:solidFill>
              </a:rPr>
              <a:t>Field Gateway SDK - https://github.com/Azure/iot-edge</a:t>
            </a:r>
          </a:p>
          <a:p>
            <a:endParaRPr lang="en-NZ" dirty="0">
              <a:solidFill>
                <a:schemeClr val="bg1"/>
              </a:solidFill>
            </a:endParaRPr>
          </a:p>
          <a:p>
            <a:endParaRPr lang="en-NZ" dirty="0">
              <a:solidFill>
                <a:schemeClr val="bg1"/>
              </a:solidFill>
            </a:endParaRPr>
          </a:p>
          <a:p>
            <a:r>
              <a:rPr lang="en-NZ" dirty="0">
                <a:solidFill>
                  <a:schemeClr val="bg1"/>
                </a:solidFill>
              </a:rPr>
              <a:t> </a:t>
            </a:r>
          </a:p>
          <a:p>
            <a:endParaRPr lang="en-NZ" dirty="0">
              <a:solidFill>
                <a:schemeClr val="bg1"/>
              </a:solidFill>
            </a:endParaRPr>
          </a:p>
          <a:p>
            <a:endParaRPr lang="en-NZ" dirty="0">
              <a:solidFill>
                <a:schemeClr val="bg1"/>
              </a:solidFill>
            </a:endParaRPr>
          </a:p>
          <a:p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131127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IP Capable</a:t>
            </a:r>
          </a:p>
          <a:p>
            <a:r>
              <a:rPr lang="en-NZ" dirty="0"/>
              <a:t>PAN</a:t>
            </a:r>
          </a:p>
          <a:p>
            <a:r>
              <a:rPr lang="en-NZ" dirty="0"/>
              <a:t>Low Power Devices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281" y="1156948"/>
            <a:ext cx="1836525" cy="1836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569" y="2596381"/>
            <a:ext cx="1995029" cy="15551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3517" y="3980550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01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Security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7172" y="2026353"/>
            <a:ext cx="6431082" cy="284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94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Field Gateway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2867" y="1876654"/>
            <a:ext cx="5496506" cy="376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935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Azure </a:t>
            </a:r>
            <a:r>
              <a:rPr lang="en-NZ" dirty="0" err="1"/>
              <a:t>IoT</a:t>
            </a:r>
            <a:r>
              <a:rPr lang="en-NZ" dirty="0"/>
              <a:t> Gateway SDK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06655" y="2344076"/>
            <a:ext cx="7669433" cy="17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97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IoT</a:t>
            </a:r>
            <a:r>
              <a:rPr lang="en-NZ" dirty="0"/>
              <a:t> Communication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Content Placeholder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605" y="2202583"/>
            <a:ext cx="5594350" cy="279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6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Azure Data Protocols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44397" y="2036619"/>
            <a:ext cx="6212062" cy="342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121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bal Integration Bootcamp NZ_Template_2018.pptx" id="{48CDA943-8D75-4B68-B93A-F3FEBCB3BF66}" vid="{43F47440-22AA-4F95-A911-9D854778CC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Global Integration Bootcamp NZ_Template_2018</Template>
  <TotalTime>107</TotalTime>
  <Words>935</Words>
  <Application>Microsoft Office PowerPoint</Application>
  <PresentationFormat>Widescreen</PresentationFormat>
  <Paragraphs>244</Paragraphs>
  <Slides>31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Segoe UI Black</vt:lpstr>
      <vt:lpstr>Office Theme</vt:lpstr>
      <vt:lpstr>Getting started with Azure IoT </vt:lpstr>
      <vt:lpstr>Presenters</vt:lpstr>
      <vt:lpstr>Solution Overview</vt:lpstr>
      <vt:lpstr>Devices</vt:lpstr>
      <vt:lpstr>Security</vt:lpstr>
      <vt:lpstr>Field Gateway</vt:lpstr>
      <vt:lpstr>Azure IoT Gateway SDK</vt:lpstr>
      <vt:lpstr>IoT Communication Patterns</vt:lpstr>
      <vt:lpstr>Azure Data Protocols</vt:lpstr>
      <vt:lpstr>MQTT Data Protocol</vt:lpstr>
      <vt:lpstr>MQTT Data Protocol</vt:lpstr>
      <vt:lpstr>MQTT Example</vt:lpstr>
      <vt:lpstr>AMQP Data Protocol</vt:lpstr>
      <vt:lpstr>Protocol Use Scenarios</vt:lpstr>
      <vt:lpstr>Azure Messaging Queues</vt:lpstr>
      <vt:lpstr>IoT Hub High Availability &amp; DR</vt:lpstr>
      <vt:lpstr>Device Registration/Management</vt:lpstr>
      <vt:lpstr>Device Explorer</vt:lpstr>
      <vt:lpstr>Device Twins</vt:lpstr>
      <vt:lpstr>Data Consumption</vt:lpstr>
      <vt:lpstr>Data Analytics/Alerting</vt:lpstr>
      <vt:lpstr>Streaming Insights sample query</vt:lpstr>
      <vt:lpstr>IoT Central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 material</vt:lpstr>
    </vt:vector>
  </TitlesOfParts>
  <Company>Datacom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title</dc:title>
  <dc:creator>Mahindra Morar [DATACOM]</dc:creator>
  <cp:lastModifiedBy>Wagner Silveira</cp:lastModifiedBy>
  <cp:revision>23</cp:revision>
  <dcterms:created xsi:type="dcterms:W3CDTF">2018-03-21T18:41:53Z</dcterms:created>
  <dcterms:modified xsi:type="dcterms:W3CDTF">2018-03-25T22:23:58Z</dcterms:modified>
</cp:coreProperties>
</file>